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99" r:id="rId3"/>
    <p:sldId id="492" r:id="rId4"/>
    <p:sldId id="304" r:id="rId5"/>
    <p:sldId id="303" r:id="rId6"/>
    <p:sldId id="305" r:id="rId7"/>
    <p:sldId id="306" r:id="rId8"/>
    <p:sldId id="493" r:id="rId9"/>
    <p:sldId id="302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F0D"/>
    <a:srgbClr val="16DD36"/>
    <a:srgbClr val="4BC7C8"/>
    <a:srgbClr val="EC44F2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75139" autoAdjust="0"/>
  </p:normalViewPr>
  <p:slideViewPr>
    <p:cSldViewPr snapToGrid="0">
      <p:cViewPr varScale="1">
        <p:scale>
          <a:sx n="84" d="100"/>
          <a:sy n="84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privacy-polic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frog.org/terms-of-servi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4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Unifrog’s</a:t>
            </a:r>
            <a:r>
              <a:rPr lang="en-GB" dirty="0"/>
              <a:t> privacy policy can be found here: </a:t>
            </a:r>
            <a:r>
              <a:rPr lang="en-GB" dirty="0">
                <a:hlinkClick r:id="rId3"/>
              </a:rPr>
              <a:t>https://www.unifrog.org/privacy-policy</a:t>
            </a:r>
            <a:endParaRPr lang="en-GB" dirty="0"/>
          </a:p>
          <a:p>
            <a:r>
              <a:rPr lang="en-GB" dirty="0"/>
              <a:t>Service terms can be found here: </a:t>
            </a:r>
            <a:r>
              <a:rPr lang="en-GB" dirty="0">
                <a:hlinkClick r:id="rId4"/>
              </a:rPr>
              <a:t>https://www.unifrog.org/terms-of-service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unifrog.org/stud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1440191" y="3155576"/>
            <a:ext cx="892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Introduction to </a:t>
            </a:r>
            <a:r>
              <a:rPr lang="en-GB" sz="4800" dirty="0" err="1" smtClean="0">
                <a:solidFill>
                  <a:schemeClr val="bg1"/>
                </a:solidFill>
                <a:latin typeface="Open Sans" panose="020B0606030504020204"/>
              </a:rPr>
              <a:t>Unifrog</a:t>
            </a:r>
            <a:endParaRPr lang="en-GB" sz="48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204" t="24894" r="39332" b="7954"/>
          <a:stretch/>
        </p:blipFill>
        <p:spPr>
          <a:xfrm>
            <a:off x="8709052" y="3571074"/>
            <a:ext cx="1659987" cy="15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56DB63-EED7-4F08-837A-B03EF56F5C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566"/>
            <a:ext cx="5934635" cy="489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Parents &amp; guardians, get signed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6096000" y="1873154"/>
            <a:ext cx="5827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 Sans" panose="020B0606030504020204"/>
              </a:rPr>
              <a:t>Go to </a:t>
            </a:r>
            <a:r>
              <a:rPr lang="en-GB" sz="2400" dirty="0">
                <a:latin typeface="Open Sans" panose="020B0606030504020204"/>
                <a:hlinkClick r:id="rId4"/>
              </a:rPr>
              <a:t>www.unifrog.org/student</a:t>
            </a:r>
            <a:r>
              <a:rPr lang="en-GB" sz="2400" dirty="0">
                <a:latin typeface="Open Sans" panose="020B0606030504020204"/>
              </a:rPr>
              <a:t> and click ‘Sign in for the first time’</a:t>
            </a:r>
          </a:p>
          <a:p>
            <a:r>
              <a:rPr lang="en-GB" sz="2400" dirty="0">
                <a:latin typeface="Open Sans" panose="020B0606030504020204"/>
              </a:rPr>
              <a:t>You’ll be asked for some details and a form code. This is what you need: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E77E5-5FF0-49A9-BE7E-FC05AE855ED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21" y="2342439"/>
            <a:ext cx="1859246" cy="33053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1D84EE-F8B2-4213-A602-37A59F20F01A}"/>
              </a:ext>
            </a:extLst>
          </p:cNvPr>
          <p:cNvSpPr/>
          <p:nvPr/>
        </p:nvSpPr>
        <p:spPr>
          <a:xfrm>
            <a:off x="2114621" y="5029200"/>
            <a:ext cx="1403279" cy="406400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A6633-B63A-4262-AFB6-1ED4C7FA2EBA}"/>
              </a:ext>
            </a:extLst>
          </p:cNvPr>
          <p:cNvSpPr txBox="1"/>
          <p:nvPr/>
        </p:nvSpPr>
        <p:spPr>
          <a:xfrm>
            <a:off x="6096000" y="3926697"/>
            <a:ext cx="582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latin typeface="Open Sans" panose="020B0606030504020204"/>
              </a:rPr>
              <a:t>MAGparents</a:t>
            </a:r>
            <a:endParaRPr lang="en-GB" sz="2400" b="1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85DCD-C242-41D6-A793-83F954E7B0C1}"/>
              </a:ext>
            </a:extLst>
          </p:cNvPr>
          <p:cNvSpPr txBox="1"/>
          <p:nvPr/>
        </p:nvSpPr>
        <p:spPr>
          <a:xfrm>
            <a:off x="6096000" y="4835435"/>
            <a:ext cx="5827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Open Sans" panose="020B0606030504020204"/>
              </a:rPr>
              <a:t>After signing up, log into </a:t>
            </a:r>
            <a:r>
              <a:rPr lang="en-GB" sz="2400" dirty="0" err="1">
                <a:latin typeface="Open Sans" panose="020B0606030504020204"/>
              </a:rPr>
              <a:t>Unifrog</a:t>
            </a:r>
            <a:r>
              <a:rPr lang="en-GB" sz="2400" dirty="0">
                <a:latin typeface="Open Sans" panose="020B0606030504020204"/>
              </a:rPr>
              <a:t> using your email address and password via the student sign-in page!</a:t>
            </a:r>
          </a:p>
        </p:txBody>
      </p:sp>
    </p:spTree>
    <p:extLst>
      <p:ext uri="{BB962C8B-B14F-4D97-AF65-F5344CB8AC3E}">
        <p14:creationId xmlns:p14="http://schemas.microsoft.com/office/powerpoint/2010/main" val="9549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GB" sz="3200" b="1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believe that destinations - where students end up after school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are incredibly important.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partner with schools to support students to progress into the best opportunity for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this by providing a one-stop-shop where students can explore their interests, then find and successfully apply for their best next-step after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0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0"/>
          <p:cNvSpPr txBox="1"/>
          <p:nvPr/>
        </p:nvSpPr>
        <p:spPr>
          <a:xfrm>
            <a:off x="4779479" y="504454"/>
            <a:ext cx="3457749" cy="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Calibri"/>
              <a:buNone/>
            </a:pPr>
            <a:endParaRPr dirty="0"/>
          </a:p>
        </p:txBody>
      </p:sp>
      <p:grpSp>
        <p:nvGrpSpPr>
          <p:cNvPr id="1203" name="Google Shape;1203;p150"/>
          <p:cNvGrpSpPr/>
          <p:nvPr/>
        </p:nvGrpSpPr>
        <p:grpSpPr>
          <a:xfrm>
            <a:off x="2609095" y="1756201"/>
            <a:ext cx="2476414" cy="3747341"/>
            <a:chOff x="7226691" y="1262661"/>
            <a:chExt cx="2504586" cy="3893922"/>
          </a:xfrm>
        </p:grpSpPr>
        <p:sp>
          <p:nvSpPr>
            <p:cNvPr id="1204" name="Google Shape;1204;p150">
              <a:hlinkClick r:id="" action="ppaction://noaction"/>
            </p:cNvPr>
            <p:cNvSpPr txBox="1"/>
            <p:nvPr/>
          </p:nvSpPr>
          <p:spPr>
            <a:xfrm>
              <a:off x="7471463" y="4804785"/>
              <a:ext cx="2015045" cy="351798"/>
            </a:xfrm>
            <a:prstGeom prst="rect">
              <a:avLst/>
            </a:prstGeom>
            <a:solidFill>
              <a:srgbClr val="F905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Canadian universities</a:t>
              </a:r>
              <a:endParaRPr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50">
              <a:hlinkClick r:id="" action="ppaction://noaction"/>
            </p:cNvPr>
            <p:cNvSpPr txBox="1"/>
            <p:nvPr/>
          </p:nvSpPr>
          <p:spPr>
            <a:xfrm>
              <a:off x="7464601" y="4341526"/>
              <a:ext cx="2015046" cy="351797"/>
            </a:xfrm>
            <a:prstGeom prst="rect">
              <a:avLst/>
            </a:prstGeom>
            <a:solidFill>
              <a:srgbClr val="FF79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College/ Sixth Form</a:t>
              </a:r>
              <a:endParaRPr dirty="0"/>
            </a:p>
          </p:txBody>
        </p:sp>
        <p:sp>
          <p:nvSpPr>
            <p:cNvPr id="1206" name="Google Shape;1206;p150">
              <a:hlinkClick r:id="" action="ppaction://noaction"/>
            </p:cNvPr>
            <p:cNvSpPr txBox="1"/>
            <p:nvPr/>
          </p:nvSpPr>
          <p:spPr>
            <a:xfrm>
              <a:off x="7464602" y="3399091"/>
              <a:ext cx="2015045" cy="347532"/>
            </a:xfrm>
            <a:prstGeom prst="rect">
              <a:avLst/>
            </a:prstGeom>
            <a:solidFill>
              <a:srgbClr val="007E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Oxbridge</a:t>
              </a:r>
              <a:endParaRPr/>
            </a:p>
          </p:txBody>
        </p:sp>
        <p:sp>
          <p:nvSpPr>
            <p:cNvPr id="1207" name="Google Shape;1207;p150">
              <a:hlinkClick r:id="" action="ppaction://noaction"/>
            </p:cNvPr>
            <p:cNvSpPr txBox="1"/>
            <p:nvPr/>
          </p:nvSpPr>
          <p:spPr>
            <a:xfrm>
              <a:off x="7464601" y="3863508"/>
              <a:ext cx="2015046" cy="347532"/>
            </a:xfrm>
            <a:prstGeom prst="rect">
              <a:avLst/>
            </a:prstGeom>
            <a:solidFill>
              <a:srgbClr val="EC44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Apprenticeships</a:t>
              </a:r>
              <a:endParaRPr/>
            </a:p>
          </p:txBody>
        </p:sp>
        <p:sp>
          <p:nvSpPr>
            <p:cNvPr id="1208" name="Google Shape;1208;p150">
              <a:hlinkClick r:id="" action="ppaction://noaction"/>
            </p:cNvPr>
            <p:cNvSpPr txBox="1"/>
            <p:nvPr/>
          </p:nvSpPr>
          <p:spPr>
            <a:xfrm>
              <a:off x="7464604" y="2932306"/>
              <a:ext cx="2015045" cy="347532"/>
            </a:xfrm>
            <a:prstGeom prst="rect">
              <a:avLst/>
            </a:prstGeom>
            <a:solidFill>
              <a:srgbClr val="625CA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European universities</a:t>
              </a:r>
              <a:endParaRPr dirty="0"/>
            </a:p>
          </p:txBody>
        </p:sp>
        <p:sp>
          <p:nvSpPr>
            <p:cNvPr id="1209" name="Google Shape;1209;p150"/>
            <p:cNvSpPr txBox="1"/>
            <p:nvPr/>
          </p:nvSpPr>
          <p:spPr>
            <a:xfrm>
              <a:off x="7226691" y="1262661"/>
              <a:ext cx="25045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Searching for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</a:t>
              </a:r>
              <a:endParaRPr sz="1050" dirty="0"/>
            </a:p>
          </p:txBody>
        </p:sp>
        <p:sp>
          <p:nvSpPr>
            <p:cNvPr id="1210" name="Google Shape;1210;p150">
              <a:hlinkClick r:id="" action="ppaction://noaction"/>
            </p:cNvPr>
            <p:cNvSpPr txBox="1"/>
            <p:nvPr/>
          </p:nvSpPr>
          <p:spPr>
            <a:xfrm>
              <a:off x="7464604" y="2469046"/>
              <a:ext cx="2015045" cy="347532"/>
            </a:xfrm>
            <a:prstGeom prst="rect">
              <a:avLst/>
            </a:prstGeom>
            <a:solidFill>
              <a:srgbClr val="2E65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 universities</a:t>
              </a:r>
              <a:endParaRPr dirty="0"/>
            </a:p>
          </p:txBody>
        </p:sp>
        <p:sp>
          <p:nvSpPr>
            <p:cNvPr id="1211" name="Google Shape;1211;p150">
              <a:hlinkClick r:id="" action="ppaction://noaction"/>
            </p:cNvPr>
            <p:cNvSpPr txBox="1"/>
            <p:nvPr/>
          </p:nvSpPr>
          <p:spPr>
            <a:xfrm>
              <a:off x="7471463" y="1984631"/>
              <a:ext cx="2008185" cy="3517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UK universities</a:t>
              </a:r>
              <a:endParaRPr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109;p15">
            <a:extLst>
              <a:ext uri="{FF2B5EF4-FFF2-40B4-BE49-F238E27FC236}">
                <a16:creationId xmlns:a16="http://schemas.microsoft.com/office/drawing/2014/main" id="{CB22A04E-5B52-0D48-9D8B-71E2E8BBF6CB}"/>
              </a:ext>
            </a:extLst>
          </p:cNvPr>
          <p:cNvSpPr txBox="1"/>
          <p:nvPr/>
        </p:nvSpPr>
        <p:spPr>
          <a:xfrm>
            <a:off x="645885" y="1771975"/>
            <a:ext cx="1867192" cy="4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Exploring pathways</a:t>
            </a:r>
            <a:endParaRPr sz="1050" dirty="0"/>
          </a:p>
        </p:txBody>
      </p:sp>
      <p:grpSp>
        <p:nvGrpSpPr>
          <p:cNvPr id="22" name="Google Shape;120;p16">
            <a:extLst>
              <a:ext uri="{FF2B5EF4-FFF2-40B4-BE49-F238E27FC236}">
                <a16:creationId xmlns:a16="http://schemas.microsoft.com/office/drawing/2014/main" id="{F421613C-D561-A846-A01B-101D5E9AA291}"/>
              </a:ext>
            </a:extLst>
          </p:cNvPr>
          <p:cNvGrpSpPr/>
          <p:nvPr/>
        </p:nvGrpSpPr>
        <p:grpSpPr>
          <a:xfrm>
            <a:off x="5075833" y="1756201"/>
            <a:ext cx="2228607" cy="1947729"/>
            <a:chOff x="6639677" y="1017894"/>
            <a:chExt cx="2602143" cy="2023914"/>
          </a:xfrm>
        </p:grpSpPr>
        <p:sp>
          <p:nvSpPr>
            <p:cNvPr id="23" name="Google Shape;121;p16">
              <a:hlinkClick r:id="" action="ppaction://noaction"/>
              <a:extLst>
                <a:ext uri="{FF2B5EF4-FFF2-40B4-BE49-F238E27FC236}">
                  <a16:creationId xmlns:a16="http://schemas.microsoft.com/office/drawing/2014/main" id="{A0B20990-2F6B-DC44-8000-AA2B1912D9D6}"/>
                </a:ext>
              </a:extLst>
            </p:cNvPr>
            <p:cNvSpPr txBox="1"/>
            <p:nvPr/>
          </p:nvSpPr>
          <p:spPr>
            <a:xfrm>
              <a:off x="6691286" y="1746807"/>
              <a:ext cx="2318400" cy="351798"/>
            </a:xfrm>
            <a:prstGeom prst="rect">
              <a:avLst/>
            </a:prstGeom>
            <a:solidFill>
              <a:srgbClr val="E660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Activities</a:t>
              </a:r>
              <a:endParaRPr dirty="0"/>
            </a:p>
          </p:txBody>
        </p:sp>
        <p:sp>
          <p:nvSpPr>
            <p:cNvPr id="24" name="Google Shape;122;p16">
              <a:hlinkClick r:id="" action="ppaction://noaction"/>
              <a:extLst>
                <a:ext uri="{FF2B5EF4-FFF2-40B4-BE49-F238E27FC236}">
                  <a16:creationId xmlns:a16="http://schemas.microsoft.com/office/drawing/2014/main" id="{0DC99E2C-B085-B14D-8DB7-5C929A2F486E}"/>
                </a:ext>
              </a:extLst>
            </p:cNvPr>
            <p:cNvSpPr txBox="1"/>
            <p:nvPr/>
          </p:nvSpPr>
          <p:spPr>
            <a:xfrm>
              <a:off x="6691286" y="2686564"/>
              <a:ext cx="2318400" cy="355244"/>
            </a:xfrm>
            <a:prstGeom prst="rect">
              <a:avLst/>
            </a:prstGeom>
            <a:solidFill>
              <a:srgbClr val="5659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Interactions</a:t>
              </a:r>
              <a:endParaRPr dirty="0"/>
            </a:p>
          </p:txBody>
        </p:sp>
        <p:sp>
          <p:nvSpPr>
            <p:cNvPr id="25" name="Google Shape;123;p16">
              <a:hlinkClick r:id="" action="ppaction://noaction"/>
              <a:extLst>
                <a:ext uri="{FF2B5EF4-FFF2-40B4-BE49-F238E27FC236}">
                  <a16:creationId xmlns:a16="http://schemas.microsoft.com/office/drawing/2014/main" id="{EB1E62AC-4FDB-9C48-AEE4-B366385922E9}"/>
                </a:ext>
              </a:extLst>
            </p:cNvPr>
            <p:cNvSpPr txBox="1"/>
            <p:nvPr/>
          </p:nvSpPr>
          <p:spPr>
            <a:xfrm>
              <a:off x="6691286" y="2229456"/>
              <a:ext cx="2318400" cy="347531"/>
            </a:xfrm>
            <a:prstGeom prst="rect">
              <a:avLst/>
            </a:prstGeom>
            <a:solidFill>
              <a:srgbClr val="9B59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Competencies</a:t>
              </a:r>
              <a:endParaRPr/>
            </a:p>
          </p:txBody>
        </p:sp>
        <p:sp>
          <p:nvSpPr>
            <p:cNvPr id="26" name="Google Shape;124;p16">
              <a:extLst>
                <a:ext uri="{FF2B5EF4-FFF2-40B4-BE49-F238E27FC236}">
                  <a16:creationId xmlns:a16="http://schemas.microsoft.com/office/drawing/2014/main" id="{946807C6-1AD6-5445-9726-FDBF7D2AECA9}"/>
                </a:ext>
              </a:extLst>
            </p:cNvPr>
            <p:cNvSpPr txBox="1"/>
            <p:nvPr/>
          </p:nvSpPr>
          <p:spPr>
            <a:xfrm>
              <a:off x="6639677" y="1017894"/>
              <a:ext cx="2602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Recording what you’ve done</a:t>
              </a:r>
              <a:endParaRPr sz="1050" dirty="0"/>
            </a:p>
          </p:txBody>
        </p:sp>
      </p:grpSp>
      <p:grpSp>
        <p:nvGrpSpPr>
          <p:cNvPr id="27" name="Google Shape;152;p18">
            <a:extLst>
              <a:ext uri="{FF2B5EF4-FFF2-40B4-BE49-F238E27FC236}">
                <a16:creationId xmlns:a16="http://schemas.microsoft.com/office/drawing/2014/main" id="{B1C00CAE-2EFD-484F-9A01-B4601960B68C}"/>
              </a:ext>
            </a:extLst>
          </p:cNvPr>
          <p:cNvGrpSpPr/>
          <p:nvPr/>
        </p:nvGrpSpPr>
        <p:grpSpPr>
          <a:xfrm>
            <a:off x="7292799" y="1743501"/>
            <a:ext cx="2177906" cy="2453479"/>
            <a:chOff x="6192610" y="1287469"/>
            <a:chExt cx="2542944" cy="2619794"/>
          </a:xfrm>
        </p:grpSpPr>
        <p:sp>
          <p:nvSpPr>
            <p:cNvPr id="28" name="Google Shape;153;p18">
              <a:hlinkClick r:id="" action="ppaction://noaction"/>
              <a:extLst>
                <a:ext uri="{FF2B5EF4-FFF2-40B4-BE49-F238E27FC236}">
                  <a16:creationId xmlns:a16="http://schemas.microsoft.com/office/drawing/2014/main" id="{1E61482B-2F34-F94C-B6BD-8582708D4307}"/>
                </a:ext>
              </a:extLst>
            </p:cNvPr>
            <p:cNvSpPr txBox="1"/>
            <p:nvPr/>
          </p:nvSpPr>
          <p:spPr>
            <a:xfrm>
              <a:off x="6304882" y="2546023"/>
              <a:ext cx="2318400" cy="366345"/>
            </a:xfrm>
            <a:prstGeom prst="rect">
              <a:avLst/>
            </a:prstGeom>
            <a:solidFill>
              <a:srgbClr val="5584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CV / Resumé</a:t>
              </a:r>
              <a:endParaRPr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4;p18">
              <a:hlinkClick r:id="" action="ppaction://noaction"/>
              <a:extLst>
                <a:ext uri="{FF2B5EF4-FFF2-40B4-BE49-F238E27FC236}">
                  <a16:creationId xmlns:a16="http://schemas.microsoft.com/office/drawing/2014/main" id="{649C1DD1-18EB-8140-A1B0-4A4CC65814A3}"/>
                </a:ext>
              </a:extLst>
            </p:cNvPr>
            <p:cNvSpPr txBox="1"/>
            <p:nvPr/>
          </p:nvSpPr>
          <p:spPr>
            <a:xfrm>
              <a:off x="6304882" y="2035234"/>
              <a:ext cx="2318400" cy="361505"/>
            </a:xfrm>
            <a:prstGeom prst="rect">
              <a:avLst/>
            </a:prstGeom>
            <a:solidFill>
              <a:srgbClr val="D9545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Personal Statement</a:t>
              </a:r>
              <a:endParaRPr dirty="0"/>
            </a:p>
          </p:txBody>
        </p:sp>
        <p:sp>
          <p:nvSpPr>
            <p:cNvPr id="30" name="Google Shape;155;p18">
              <a:hlinkClick r:id="" action="ppaction://noaction"/>
              <a:extLst>
                <a:ext uri="{FF2B5EF4-FFF2-40B4-BE49-F238E27FC236}">
                  <a16:creationId xmlns:a16="http://schemas.microsoft.com/office/drawing/2014/main" id="{23489EAB-2C9A-B843-B875-918ACEA29CD7}"/>
                </a:ext>
              </a:extLst>
            </p:cNvPr>
            <p:cNvSpPr txBox="1"/>
            <p:nvPr/>
          </p:nvSpPr>
          <p:spPr>
            <a:xfrm>
              <a:off x="6304882" y="3050828"/>
              <a:ext cx="2318400" cy="361504"/>
            </a:xfrm>
            <a:prstGeom prst="rect">
              <a:avLst/>
            </a:prstGeom>
            <a:solidFill>
              <a:srgbClr val="9F8A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Teacher References</a:t>
              </a:r>
              <a:endParaRPr dirty="0"/>
            </a:p>
          </p:txBody>
        </p:sp>
        <p:sp>
          <p:nvSpPr>
            <p:cNvPr id="31" name="Google Shape;156;p18">
              <a:hlinkClick r:id="" action="ppaction://noaction"/>
              <a:extLst>
                <a:ext uri="{FF2B5EF4-FFF2-40B4-BE49-F238E27FC236}">
                  <a16:creationId xmlns:a16="http://schemas.microsoft.com/office/drawing/2014/main" id="{78D9872A-E998-8C46-B329-348D4DAE1A61}"/>
                </a:ext>
              </a:extLst>
            </p:cNvPr>
            <p:cNvSpPr txBox="1"/>
            <p:nvPr/>
          </p:nvSpPr>
          <p:spPr>
            <a:xfrm>
              <a:off x="6304882" y="3550792"/>
              <a:ext cx="2318400" cy="356471"/>
            </a:xfrm>
            <a:prstGeom prst="rect">
              <a:avLst/>
            </a:prstGeom>
            <a:solidFill>
              <a:srgbClr val="D061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App Essay</a:t>
              </a:r>
              <a:endParaRPr dirty="0"/>
            </a:p>
          </p:txBody>
        </p:sp>
        <p:sp>
          <p:nvSpPr>
            <p:cNvPr id="32" name="Google Shape;157;p18">
              <a:extLst>
                <a:ext uri="{FF2B5EF4-FFF2-40B4-BE49-F238E27FC236}">
                  <a16:creationId xmlns:a16="http://schemas.microsoft.com/office/drawing/2014/main" id="{61FC68E1-8DB9-C844-AB50-E355C593B9A6}"/>
                </a:ext>
              </a:extLst>
            </p:cNvPr>
            <p:cNvSpPr txBox="1"/>
            <p:nvPr/>
          </p:nvSpPr>
          <p:spPr>
            <a:xfrm>
              <a:off x="6192610" y="1287469"/>
              <a:ext cx="25429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Drafting application materials</a:t>
              </a:r>
              <a:endParaRPr sz="1050" dirty="0"/>
            </a:p>
          </p:txBody>
        </p:sp>
      </p:grpSp>
      <p:grpSp>
        <p:nvGrpSpPr>
          <p:cNvPr id="33" name="Google Shape;167;p19">
            <a:extLst>
              <a:ext uri="{FF2B5EF4-FFF2-40B4-BE49-F238E27FC236}">
                <a16:creationId xmlns:a16="http://schemas.microsoft.com/office/drawing/2014/main" id="{FF6282D7-F75B-3E45-A82F-9906BDC0CC1C}"/>
              </a:ext>
            </a:extLst>
          </p:cNvPr>
          <p:cNvGrpSpPr/>
          <p:nvPr/>
        </p:nvGrpSpPr>
        <p:grpSpPr>
          <a:xfrm>
            <a:off x="9527509" y="1744487"/>
            <a:ext cx="2246322" cy="1943382"/>
            <a:chOff x="6301105" y="1142600"/>
            <a:chExt cx="2622827" cy="2075120"/>
          </a:xfrm>
        </p:grpSpPr>
        <p:sp>
          <p:nvSpPr>
            <p:cNvPr id="34" name="Google Shape;168;p19">
              <a:hlinkClick r:id="" action="ppaction://noaction"/>
              <a:extLst>
                <a:ext uri="{FF2B5EF4-FFF2-40B4-BE49-F238E27FC236}">
                  <a16:creationId xmlns:a16="http://schemas.microsoft.com/office/drawing/2014/main" id="{83DCDF03-4903-444E-A39D-764C9C7F07FD}"/>
                </a:ext>
              </a:extLst>
            </p:cNvPr>
            <p:cNvSpPr txBox="1"/>
            <p:nvPr/>
          </p:nvSpPr>
          <p:spPr>
            <a:xfrm>
              <a:off x="6453319" y="1889313"/>
              <a:ext cx="2318400" cy="338554"/>
            </a:xfrm>
            <a:prstGeom prst="rect">
              <a:avLst/>
            </a:prstGeom>
            <a:solidFill>
              <a:srgbClr val="D047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 16/18 Intentions</a:t>
              </a:r>
              <a:endParaRPr dirty="0"/>
            </a:p>
          </p:txBody>
        </p:sp>
        <p:sp>
          <p:nvSpPr>
            <p:cNvPr id="35" name="Google Shape;169;p19">
              <a:hlinkClick r:id="" action="ppaction://noaction"/>
              <a:extLst>
                <a:ext uri="{FF2B5EF4-FFF2-40B4-BE49-F238E27FC236}">
                  <a16:creationId xmlns:a16="http://schemas.microsoft.com/office/drawing/2014/main" id="{B46397F7-C6B5-3749-A4BE-FA1624518B21}"/>
                </a:ext>
              </a:extLst>
            </p:cNvPr>
            <p:cNvSpPr txBox="1"/>
            <p:nvPr/>
          </p:nvSpPr>
          <p:spPr>
            <a:xfrm>
              <a:off x="6453319" y="2869824"/>
              <a:ext cx="2318401" cy="347896"/>
            </a:xfrm>
            <a:prstGeom prst="rect">
              <a:avLst/>
            </a:prstGeom>
            <a:solidFill>
              <a:srgbClr val="E84C5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Applications list </a:t>
              </a:r>
              <a:endParaRPr dirty="0"/>
            </a:p>
          </p:txBody>
        </p:sp>
        <p:sp>
          <p:nvSpPr>
            <p:cNvPr id="36" name="Google Shape;170;p19">
              <a:extLst>
                <a:ext uri="{FF2B5EF4-FFF2-40B4-BE49-F238E27FC236}">
                  <a16:creationId xmlns:a16="http://schemas.microsoft.com/office/drawing/2014/main" id="{A3406AD3-4E04-2E46-AE85-944634E205BE}"/>
                </a:ext>
              </a:extLst>
            </p:cNvPr>
            <p:cNvSpPr txBox="1"/>
            <p:nvPr/>
          </p:nvSpPr>
          <p:spPr>
            <a:xfrm>
              <a:off x="6301105" y="1142600"/>
              <a:ext cx="26228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Making applications</a:t>
              </a:r>
              <a:endParaRPr sz="1050" dirty="0"/>
            </a:p>
          </p:txBody>
        </p:sp>
        <p:sp>
          <p:nvSpPr>
            <p:cNvPr id="37" name="Google Shape;171;p19">
              <a:hlinkClick r:id="" action="ppaction://noaction"/>
              <a:extLst>
                <a:ext uri="{FF2B5EF4-FFF2-40B4-BE49-F238E27FC236}">
                  <a16:creationId xmlns:a16="http://schemas.microsoft.com/office/drawing/2014/main" id="{ADC4A5F2-451A-DC49-B161-AB8DF2ECA151}"/>
                </a:ext>
              </a:extLst>
            </p:cNvPr>
            <p:cNvSpPr txBox="1"/>
            <p:nvPr/>
          </p:nvSpPr>
          <p:spPr>
            <a:xfrm>
              <a:off x="6453319" y="2385833"/>
              <a:ext cx="2318401" cy="347896"/>
            </a:xfrm>
            <a:prstGeom prst="rect">
              <a:avLst/>
            </a:prstGeom>
            <a:solidFill>
              <a:srgbClr val="D652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Locker</a:t>
              </a:r>
              <a:endParaRPr dirty="0"/>
            </a:p>
          </p:txBody>
        </p:sp>
      </p:grpSp>
      <p:sp>
        <p:nvSpPr>
          <p:cNvPr id="45" name="Google Shape;106;p15">
            <a:hlinkClick r:id="" action="ppaction://noaction"/>
            <a:extLst>
              <a:ext uri="{FF2B5EF4-FFF2-40B4-BE49-F238E27FC236}">
                <a16:creationId xmlns:a16="http://schemas.microsoft.com/office/drawing/2014/main" id="{A4CFAB62-FA65-2849-959F-7216B478D41B}"/>
              </a:ext>
            </a:extLst>
          </p:cNvPr>
          <p:cNvSpPr txBox="1"/>
          <p:nvPr/>
        </p:nvSpPr>
        <p:spPr>
          <a:xfrm>
            <a:off x="583298" y="2459117"/>
            <a:ext cx="1984490" cy="338554"/>
          </a:xfrm>
          <a:prstGeom prst="rect">
            <a:avLst/>
          </a:prstGeom>
          <a:solidFill>
            <a:srgbClr val="C898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Careers library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6" name="Google Shape;107;p15">
            <a:hlinkClick r:id="" action="ppaction://noaction"/>
            <a:extLst>
              <a:ext uri="{FF2B5EF4-FFF2-40B4-BE49-F238E27FC236}">
                <a16:creationId xmlns:a16="http://schemas.microsoft.com/office/drawing/2014/main" id="{B3008F04-D9D0-644A-81DF-50728CB37596}"/>
              </a:ext>
            </a:extLst>
          </p:cNvPr>
          <p:cNvSpPr txBox="1"/>
          <p:nvPr/>
        </p:nvSpPr>
        <p:spPr>
          <a:xfrm>
            <a:off x="583292" y="3365376"/>
            <a:ext cx="1992379" cy="338554"/>
          </a:xfrm>
          <a:prstGeom prst="rect">
            <a:avLst/>
          </a:prstGeom>
          <a:solidFill>
            <a:srgbClr val="A0303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Know-how library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7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8A070D3B-1006-8A4D-931D-7FD30644C7CC}"/>
              </a:ext>
            </a:extLst>
          </p:cNvPr>
          <p:cNvSpPr txBox="1"/>
          <p:nvPr/>
        </p:nvSpPr>
        <p:spPr>
          <a:xfrm>
            <a:off x="583292" y="3815673"/>
            <a:ext cx="1992379" cy="338554"/>
          </a:xfrm>
          <a:prstGeom prst="rect">
            <a:avLst/>
          </a:prstGeom>
          <a:solidFill>
            <a:srgbClr val="4BC7C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MOOC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8" name="Google Shape;110;p15">
            <a:hlinkClick r:id="" action="ppaction://noaction"/>
            <a:extLst>
              <a:ext uri="{FF2B5EF4-FFF2-40B4-BE49-F238E27FC236}">
                <a16:creationId xmlns:a16="http://schemas.microsoft.com/office/drawing/2014/main" id="{00F18701-C5DE-6241-BEFB-AF81B807A6DC}"/>
              </a:ext>
            </a:extLst>
          </p:cNvPr>
          <p:cNvSpPr txBox="1"/>
          <p:nvPr/>
        </p:nvSpPr>
        <p:spPr>
          <a:xfrm>
            <a:off x="583293" y="2913518"/>
            <a:ext cx="1992379" cy="334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bg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</a:rPr>
              <a:t>Subjects library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93C6A-ED04-4390-AE71-ED9D5E03A9D7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The </a:t>
            </a:r>
            <a:r>
              <a:rPr lang="en-GB" sz="3200" b="1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 tools</a:t>
            </a:r>
          </a:p>
        </p:txBody>
      </p:sp>
      <p:sp>
        <p:nvSpPr>
          <p:cNvPr id="50" name="Google Shape;1204;p150">
            <a:hlinkClick r:id="" action="ppaction://noaction"/>
            <a:extLst>
              <a:ext uri="{FF2B5EF4-FFF2-40B4-BE49-F238E27FC236}">
                <a16:creationId xmlns:a16="http://schemas.microsoft.com/office/drawing/2014/main" id="{B94CAA93-7270-412B-9312-E853C2C39CA5}"/>
              </a:ext>
            </a:extLst>
          </p:cNvPr>
          <p:cNvSpPr txBox="1"/>
          <p:nvPr/>
        </p:nvSpPr>
        <p:spPr>
          <a:xfrm>
            <a:off x="2838846" y="5627063"/>
            <a:ext cx="2004646" cy="338555"/>
          </a:xfrm>
          <a:prstGeom prst="rect">
            <a:avLst/>
          </a:prstGeom>
          <a:solidFill>
            <a:srgbClr val="16DD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Asian universities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204;p150">
            <a:hlinkClick r:id="" action="ppaction://noaction"/>
            <a:extLst>
              <a:ext uri="{FF2B5EF4-FFF2-40B4-BE49-F238E27FC236}">
                <a16:creationId xmlns:a16="http://schemas.microsoft.com/office/drawing/2014/main" id="{0B79B8A2-BA38-47FF-8DC1-5F4A8AAA6411}"/>
              </a:ext>
            </a:extLst>
          </p:cNvPr>
          <p:cNvSpPr txBox="1"/>
          <p:nvPr/>
        </p:nvSpPr>
        <p:spPr>
          <a:xfrm>
            <a:off x="2838846" y="6089139"/>
            <a:ext cx="2004646" cy="338555"/>
          </a:xfrm>
          <a:prstGeom prst="rect">
            <a:avLst/>
          </a:prstGeom>
          <a:solidFill>
            <a:srgbClr val="B54F0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 Opportunities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5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Careers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E7E29-6BBA-4F09-948C-737F77E99463}"/>
              </a:ext>
            </a:extLst>
          </p:cNvPr>
          <p:cNvSpPr txBox="1"/>
          <p:nvPr/>
        </p:nvSpPr>
        <p:spPr>
          <a:xfrm>
            <a:off x="179294" y="2024817"/>
            <a:ext cx="5604819" cy="373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Over 1000 career profiles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Presents information from a range of 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Includes qualifications and skills needed, interviews with industry professionals and labour market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Explores progression opportunities and what a working week really looks like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25C36-D6B0-4103-A569-A1D005D7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8317"/>
            <a:ext cx="5604820" cy="4149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719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UK Universities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FEE9-ACFE-4BC2-BFFE-84AD97043D99}"/>
              </a:ext>
            </a:extLst>
          </p:cNvPr>
          <p:cNvSpPr txBox="1"/>
          <p:nvPr/>
        </p:nvSpPr>
        <p:spPr>
          <a:xfrm>
            <a:off x="5091953" y="1820844"/>
            <a:ext cx="6831106" cy="419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Students can enter subject of interest and projected grades to see all relevant university courses available in the 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Rank and filter opportunities by factors like hours of lectures, price of accommodation and graduate job rates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Get direct links to university information pages, with impartial information on courses and institutions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8B34E-169D-4F73-B25E-9BE72F9AE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73" y="1522793"/>
            <a:ext cx="3635930" cy="51214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314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Apprenticeships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F4C229-D85E-45D1-85E4-EFC451B7B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77" y="1526880"/>
            <a:ext cx="3688299" cy="5121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F8F13-2974-4D68-8EFD-EA0F7933D3EE}"/>
              </a:ext>
            </a:extLst>
          </p:cNvPr>
          <p:cNvSpPr txBox="1"/>
          <p:nvPr/>
        </p:nvSpPr>
        <p:spPr>
          <a:xfrm>
            <a:off x="5091953" y="1820843"/>
            <a:ext cx="6831106" cy="4659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Students can find live apprenticeship vacancies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Vacancies are updated daily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Rank and filter opportunities by factors like distance from home, weekly wage and application deadlines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Direct link to the ‘apply’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Each apprenticeship vacancy includes practical information about the opportunity, employer and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Save unlimited shortlists to refer back to later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8922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Special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179294" y="1773805"/>
            <a:ext cx="5822967" cy="419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Includes £5 million-worth of grants, bursaries, scholarships, contextual offers and extracurricular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These can be filtered by circumstances or characteristics, depending on the access requirements of the opportunity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Includes direct links for applying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/>
              </a:rPr>
              <a:t>Unlimited shortlists can be created and referred back 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0B3E6-F9E6-450C-AD43-FAB011F4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399" y="2288620"/>
            <a:ext cx="5920798" cy="27110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1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GDPR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446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GDPR is a regulation in EU law on data protection and privacy for everyone within the European Union and the European Economic Area.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 err="1">
                <a:latin typeface="Open Sans" panose="020B0606030504020204"/>
              </a:rPr>
              <a:t>Unifrog</a:t>
            </a:r>
            <a:r>
              <a:rPr lang="en-GB" sz="2400" dirty="0">
                <a:latin typeface="Open Sans" panose="020B0606030504020204"/>
              </a:rPr>
              <a:t> takes data security very seriously, and as such, has several features in place to protect school and student data.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We only use EU data centres, have multiple firewalls, layered-access security and more. Information on this can be found at unifrog.org/</a:t>
            </a:r>
            <a:r>
              <a:rPr lang="en-GB" sz="2400" dirty="0" err="1">
                <a:latin typeface="Open Sans" panose="020B0606030504020204"/>
              </a:rPr>
              <a:t>about#security</a:t>
            </a:r>
            <a:endParaRPr lang="en-GB" sz="24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667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Other cool stuff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391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The </a:t>
            </a:r>
            <a:r>
              <a:rPr lang="en-GB" sz="2400" dirty="0" err="1">
                <a:latin typeface="Open Sans" panose="020B0606030504020204"/>
              </a:rPr>
              <a:t>Unifrog</a:t>
            </a:r>
            <a:r>
              <a:rPr lang="en-GB" sz="2400" dirty="0">
                <a:latin typeface="Open Sans" panose="020B0606030504020204"/>
              </a:rPr>
              <a:t> platform contains so much more than what we can show you today, that was just four of their many tools.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So why not see for yourself? Sign up as a student and access the tools in exactly the same way that the students do.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Open Sans" panose="020B0606030504020204"/>
              </a:rPr>
              <a:t>You never know, there might be a new career just around the corner!</a:t>
            </a:r>
          </a:p>
        </p:txBody>
      </p:sp>
    </p:spTree>
    <p:extLst>
      <p:ext uri="{BB962C8B-B14F-4D97-AF65-F5344CB8AC3E}">
        <p14:creationId xmlns:p14="http://schemas.microsoft.com/office/powerpoint/2010/main" val="17563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552</Words>
  <Application>Microsoft Office PowerPoint</Application>
  <PresentationFormat>Widescreen</PresentationFormat>
  <Paragraphs>78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L Chick</cp:lastModifiedBy>
  <cp:revision>57</cp:revision>
  <dcterms:created xsi:type="dcterms:W3CDTF">2018-10-19T14:26:26Z</dcterms:created>
  <dcterms:modified xsi:type="dcterms:W3CDTF">2020-10-14T10:26:22Z</dcterms:modified>
</cp:coreProperties>
</file>