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79" r:id="rId5"/>
    <p:sldId id="262" r:id="rId6"/>
    <p:sldId id="280" r:id="rId7"/>
    <p:sldId id="264" r:id="rId8"/>
    <p:sldId id="276" r:id="rId9"/>
    <p:sldId id="277" r:id="rId10"/>
    <p:sldId id="278" r:id="rId11"/>
    <p:sldId id="265" r:id="rId12"/>
    <p:sldId id="266" r:id="rId13"/>
    <p:sldId id="269" r:id="rId14"/>
    <p:sldId id="270" r:id="rId15"/>
    <p:sldId id="271" r:id="rId16"/>
    <p:sldId id="274" r:id="rId17"/>
    <p:sldId id="275" r:id="rId18"/>
    <p:sldId id="28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D36"/>
    <a:srgbClr val="4BC7C8"/>
    <a:srgbClr val="A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0020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D564-08F0-472F-928E-E14F826DFA93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83C2-D374-4D3E-B226-113E1372D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if you </a:t>
            </a:r>
            <a:r>
              <a:rPr lang="en-US" i="1" dirty="0"/>
              <a:t>are</a:t>
            </a:r>
            <a:r>
              <a:rPr lang="en-US" dirty="0"/>
              <a:t> using the form code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Student Launch – Y12 and Y13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432367" y="263115"/>
            <a:ext cx="11759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Use the ranking and filtering tools to narrow down your university searches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C8221-E81B-444E-AB91-0FE00299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28" y="1752600"/>
            <a:ext cx="11744325" cy="167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BD03E5-34E4-4C84-B506-C998E590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57" y="3860427"/>
            <a:ext cx="10121611" cy="22744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0EA305-36FE-4921-8359-B0E92112DE7A}"/>
              </a:ext>
            </a:extLst>
          </p:cNvPr>
          <p:cNvSpPr/>
          <p:nvPr/>
        </p:nvSpPr>
        <p:spPr>
          <a:xfrm>
            <a:off x="303350" y="1820773"/>
            <a:ext cx="697528" cy="312317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4E337-EC4B-4A87-B791-CB46353254D2}"/>
              </a:ext>
            </a:extLst>
          </p:cNvPr>
          <p:cNvSpPr/>
          <p:nvPr/>
        </p:nvSpPr>
        <p:spPr>
          <a:xfrm>
            <a:off x="1619616" y="3825633"/>
            <a:ext cx="875105" cy="303350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2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Find Apprenticeships that interest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748796"/>
            <a:ext cx="5143182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Updated every 24 hours, use </a:t>
            </a:r>
            <a:r>
              <a:rPr lang="en-US" sz="2400" dirty="0" err="1">
                <a:latin typeface="Open sans" panose="020B0606030504020204"/>
              </a:rPr>
              <a:t>Unifrog</a:t>
            </a:r>
            <a:r>
              <a:rPr lang="en-US" sz="2400" dirty="0">
                <a:latin typeface="Open sans" panose="020B0606030504020204"/>
              </a:rPr>
              <a:t> to find Apprenticeships which interest you. </a:t>
            </a:r>
            <a:r>
              <a:rPr lang="en-GB" sz="24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There are 3 levels of Apprenticeships available; choose the level that works for you with the qualifications you already have and what you want your next step to be.</a:t>
            </a: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6C6F-0BB0-4FE8-8F97-74369384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67" y="1907822"/>
            <a:ext cx="5143183" cy="4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Rank and filter Apprenticeships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399134"/>
            <a:ext cx="3746378" cy="28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Rank and filter apprenticeships to narrow down your searches to what is most important to you.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60E5-ECF4-42F0-991F-F697A37F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08" y="1690688"/>
            <a:ext cx="6918664" cy="45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We hope you enjoy using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!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64815" y="1990464"/>
            <a:ext cx="4429125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Use the help section if you need a guide or want some more information about the tools.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If you get stuck, ask your teacher for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BA006-FDEF-4D3B-A447-A3854AB5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86" y="1718753"/>
            <a:ext cx="5998289" cy="4454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4077A8-5116-48F5-B4F1-1964C06A9503}"/>
              </a:ext>
            </a:extLst>
          </p:cNvPr>
          <p:cNvSpPr/>
          <p:nvPr/>
        </p:nvSpPr>
        <p:spPr>
          <a:xfrm>
            <a:off x="9717522" y="1761795"/>
            <a:ext cx="464703" cy="260171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3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How can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help me now?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255940" y="1253390"/>
            <a:ext cx="11680120" cy="538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Explore what subjects you would be interested in studying Post 18 and how these choices can lead to different career paths and further education.</a:t>
            </a:r>
          </a:p>
          <a:p>
            <a:endParaRPr lang="en-US" sz="24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Discover and sign up to online courses in areas that you’re interested in.</a:t>
            </a:r>
          </a:p>
          <a:p>
            <a:endParaRPr lang="en-US" sz="24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Explore how to successfully apply to an apprenticeship or university course, including universities abroad.</a:t>
            </a:r>
          </a:p>
          <a:p>
            <a:endParaRPr lang="en-US" sz="24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Support in writing a CV and Cover Letter.</a:t>
            </a:r>
          </a:p>
          <a:p>
            <a:endParaRPr lang="en-US" sz="24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Record key activities and achievements to use in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238918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Creating your account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438056"/>
            <a:ext cx="6607022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 link has been sent to your school email address (please check your junk/spam mailboxes)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Click the link and follow the instructions </a:t>
            </a: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reate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 memorable password</a:t>
            </a: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Make a note of your password</a:t>
            </a:r>
          </a:p>
        </p:txBody>
      </p:sp>
      <p:pic>
        <p:nvPicPr>
          <p:cNvPr id="7" name="Google Shape;1804;p221">
            <a:extLst>
              <a:ext uri="{FF2B5EF4-FFF2-40B4-BE49-F238E27FC236}">
                <a16:creationId xmlns:a16="http://schemas.microsoft.com/office/drawing/2014/main" id="{642B8F69-E4B3-4FFC-B622-0A62678D49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1" y="2324101"/>
            <a:ext cx="4512724" cy="2874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4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7" y="452596"/>
            <a:ext cx="114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Every time you login to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from now on, sign in here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60414" y="2269052"/>
            <a:ext cx="3244696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If you forget your password, hit the link to reset </a:t>
            </a: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(remember to check your junk/spam just in case!)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5CB18-AE58-441D-8853-EAAED67A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48" t="20096" r="6012" b="30962"/>
          <a:stretch/>
        </p:blipFill>
        <p:spPr>
          <a:xfrm>
            <a:off x="4292875" y="2608857"/>
            <a:ext cx="7438711" cy="2677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4F020D-1E22-4EB6-AA8B-AA89494BEAC8}"/>
              </a:ext>
            </a:extLst>
          </p:cNvPr>
          <p:cNvSpPr/>
          <p:nvPr/>
        </p:nvSpPr>
        <p:spPr>
          <a:xfrm>
            <a:off x="4404355" y="4682385"/>
            <a:ext cx="1503646" cy="36250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2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7AB517-6AC5-4507-A3C1-EB584A3C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 summary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7" y="1342473"/>
            <a:ext cx="7747079" cy="538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help you make decisions </a:t>
            </a:r>
            <a:r>
              <a:rPr lang="en-GB" sz="24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about what you want to study and what career path you choose to take.</a:t>
            </a:r>
          </a:p>
          <a:p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8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It will help select the university or apprenticeship that’s right for you.</a:t>
            </a:r>
          </a:p>
          <a:p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Be smart. Get ahead of the game!</a:t>
            </a: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400" b="1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ign</a:t>
            </a:r>
            <a:r>
              <a:rPr lang="en-GB" sz="2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in now at unifrog.org/sign-in</a:t>
            </a:r>
            <a:endParaRPr lang="en-GB" sz="800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4C245-C6E8-41E5-AA8F-1207134A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723" y="1680403"/>
            <a:ext cx="2123860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60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7" y="1489967"/>
            <a:ext cx="5925363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GB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7" name="Google Shape;1302;p162">
            <a:extLst>
              <a:ext uri="{FF2B5EF4-FFF2-40B4-BE49-F238E27FC236}">
                <a16:creationId xmlns:a16="http://schemas.microsoft.com/office/drawing/2014/main" id="{CFCA484E-7A8F-4696-9ECE-8065104208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7817" y="2216427"/>
            <a:ext cx="4729370" cy="3063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26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By the end of today’s session, we will have: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438056"/>
            <a:ext cx="5814875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Understood how </a:t>
            </a:r>
            <a:r>
              <a:rPr lang="en-US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support your future decision-making and career options.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Explored some of the exciting features of the platform.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Created your very own personal </a:t>
            </a:r>
            <a:r>
              <a:rPr lang="en-US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accounts!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A2895-240C-4DED-90A4-009EF1AC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48" y="1802166"/>
            <a:ext cx="4373293" cy="39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Available resources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16DF4-64F7-4DE8-AC5D-66CFDCA8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3" y="1676587"/>
            <a:ext cx="10986754" cy="45421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7E48A3-E8B1-4511-B65D-672461723CFF}"/>
              </a:ext>
            </a:extLst>
          </p:cNvPr>
          <p:cNvSpPr/>
          <p:nvPr/>
        </p:nvSpPr>
        <p:spPr>
          <a:xfrm>
            <a:off x="2971800" y="2842591"/>
            <a:ext cx="2206487" cy="3562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48633-9D86-4BFB-91FC-5E1846938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713958"/>
            <a:ext cx="2228850" cy="3848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16929-4DE9-44C6-AF97-9E620FFF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37" y="2135357"/>
            <a:ext cx="2206487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Exploring pathways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715055"/>
            <a:ext cx="4087982" cy="446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/>
              </a:rPr>
              <a:t>Use the tools in the </a:t>
            </a:r>
            <a:r>
              <a:rPr lang="en-US" sz="2400" i="1" dirty="0">
                <a:latin typeface="Open Sans"/>
              </a:rPr>
              <a:t>Exploring pathways </a:t>
            </a:r>
            <a:r>
              <a:rPr lang="en-US" sz="2400" dirty="0">
                <a:latin typeface="Open Sans"/>
              </a:rPr>
              <a:t>section to research the career pathways and subject fields that lie beyond school or college and understand how to access them.</a:t>
            </a:r>
            <a:endParaRPr lang="en-GB" sz="2400" dirty="0">
              <a:latin typeface="Open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8A2D0-8366-497B-ABEE-81FB6A8B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8" b="5098"/>
          <a:stretch/>
        </p:blipFill>
        <p:spPr>
          <a:xfrm>
            <a:off x="5499898" y="1591297"/>
            <a:ext cx="5896804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Searching for opportunities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31630" y="2097606"/>
            <a:ext cx="4261283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/>
              </a:rPr>
              <a:t>Use the tools in the </a:t>
            </a:r>
            <a:r>
              <a:rPr lang="en-US" sz="2400" i="1" dirty="0">
                <a:latin typeface="Open Sans"/>
              </a:rPr>
              <a:t>Searching for opportunities </a:t>
            </a:r>
            <a:r>
              <a:rPr lang="en-US" sz="2400" dirty="0">
                <a:latin typeface="Open Sans"/>
              </a:rPr>
              <a:t>section to compare universities, degree options, apprenticeships and college courses.</a:t>
            </a:r>
            <a:endParaRPr lang="en-GB" sz="2400" dirty="0"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81EEE-C922-4F99-AC3A-804CE8F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6" b="4951"/>
          <a:stretch/>
        </p:blipFill>
        <p:spPr>
          <a:xfrm>
            <a:off x="5124542" y="1778159"/>
            <a:ext cx="6762750" cy="43829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140B05-6F35-4F3D-8A6B-1D582A837DE5}"/>
              </a:ext>
            </a:extLst>
          </p:cNvPr>
          <p:cNvSpPr/>
          <p:nvPr/>
        </p:nvSpPr>
        <p:spPr>
          <a:xfrm>
            <a:off x="5486400" y="6161104"/>
            <a:ext cx="2723322" cy="398722"/>
          </a:xfrm>
          <a:prstGeom prst="rect">
            <a:avLst/>
          </a:prstGeom>
          <a:solidFill>
            <a:srgbClr val="16DD36"/>
          </a:solidFill>
          <a:ln>
            <a:solidFill>
              <a:srgbClr val="16D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010B1-1E72-42A1-93F8-A8E6083081DC}"/>
              </a:ext>
            </a:extLst>
          </p:cNvPr>
          <p:cNvSpPr/>
          <p:nvPr/>
        </p:nvSpPr>
        <p:spPr>
          <a:xfrm>
            <a:off x="5351152" y="1878496"/>
            <a:ext cx="3107048" cy="4890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2931-1672-4893-B75D-B57AAC33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73" y="1588381"/>
            <a:ext cx="2924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Recording what you have done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873189"/>
            <a:ext cx="3738755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Use the tools in this section to start </a:t>
            </a:r>
            <a:r>
              <a:rPr lang="en-US" sz="2400" i="1" dirty="0">
                <a:latin typeface="Open sans" panose="020B0606030504020204"/>
                <a:ea typeface="Calibri"/>
                <a:cs typeface="Calibri"/>
                <a:sym typeface="Calibri"/>
              </a:rPr>
              <a:t>Recording what you have done</a:t>
            </a: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, using guidance and examples to prepare yourself for making applications.</a:t>
            </a:r>
            <a:endParaRPr lang="en-US" sz="2400" dirty="0"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49DB5-AE91-4EDB-9E18-B26D111B4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0" t="2700" b="995"/>
          <a:stretch/>
        </p:blipFill>
        <p:spPr>
          <a:xfrm>
            <a:off x="4545320" y="1873189"/>
            <a:ext cx="7426789" cy="38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Building applications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05A75-7B85-48B4-92D1-899177F6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051" y="1594779"/>
            <a:ext cx="2477593" cy="50069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E8288D-533A-4FC7-A68B-EACDAC64ED16}"/>
              </a:ext>
            </a:extLst>
          </p:cNvPr>
          <p:cNvCxnSpPr>
            <a:cxnSpLocks/>
          </p:cNvCxnSpPr>
          <p:nvPr/>
        </p:nvCxnSpPr>
        <p:spPr>
          <a:xfrm>
            <a:off x="6175513" y="1733596"/>
            <a:ext cx="0" cy="4760953"/>
          </a:xfrm>
          <a:prstGeom prst="line">
            <a:avLst/>
          </a:prstGeom>
          <a:ln w="28575">
            <a:solidFill>
              <a:srgbClr val="33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00CEF-948F-4922-869B-6BF287858F6C}"/>
              </a:ext>
            </a:extLst>
          </p:cNvPr>
          <p:cNvSpPr txBox="1"/>
          <p:nvPr/>
        </p:nvSpPr>
        <p:spPr>
          <a:xfrm>
            <a:off x="427394" y="1733596"/>
            <a:ext cx="5340980" cy="489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Helps you build successful applications.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Enables your teachers to give you fast feedback.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Helps you manage the key parts of your application materials.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8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1115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to find the best university courses for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858CF-EC9C-4962-97E8-65394A0F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91" y="1514781"/>
            <a:ext cx="5107656" cy="1228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8529F-1E9D-4C27-8E0A-7A0D837F2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223" y="2743534"/>
            <a:ext cx="7415554" cy="37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Widescreen</PresentationFormat>
  <Paragraphs>65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Open Sans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nuala</dc:creator>
  <cp:lastModifiedBy>laura donaldson</cp:lastModifiedBy>
  <cp:revision>43</cp:revision>
  <dcterms:created xsi:type="dcterms:W3CDTF">2019-01-08T10:34:32Z</dcterms:created>
  <dcterms:modified xsi:type="dcterms:W3CDTF">2020-04-16T11:02:22Z</dcterms:modified>
</cp:coreProperties>
</file>