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9" r:id="rId4"/>
    <p:sldId id="270" r:id="rId5"/>
    <p:sldId id="262" r:id="rId6"/>
    <p:sldId id="271" r:id="rId7"/>
    <p:sldId id="272" r:id="rId8"/>
    <p:sldId id="273" r:id="rId9"/>
    <p:sldId id="274" r:id="rId10"/>
    <p:sldId id="263" r:id="rId11"/>
    <p:sldId id="267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6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4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E33F4-2A7E-4A7C-3885-B613B9ACAB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C44D62-09E9-7B87-881F-64F277F09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D1F24-FA11-0BEA-0380-298B4F6FA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7E13-7CFD-424E-9696-9ED910DABF1A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7F02F-4F8A-D44C-1E9B-32A3369A9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40C2-0E25-812E-0FE0-1A7AE543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39CE-86A4-46BD-8B59-3424B9422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964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177C0-3C25-BC7A-475C-412B8066B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F0DA93-03C5-CB1E-FE1D-955174152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B2829-E379-B248-F662-EA5FD416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7E13-7CFD-424E-9696-9ED910DABF1A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C7FB7-B07A-F428-1AE8-C9F617424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024E8-AAC0-48C6-1637-775D4C496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39CE-86A4-46BD-8B59-3424B9422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91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628E5D-C1E7-7777-9993-69D12E953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8D021-1944-1EEF-93A7-A5E6BF1E3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1B69-16BE-7CF0-EA45-61D72A088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7E13-7CFD-424E-9696-9ED910DABF1A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E2423-DF33-68AF-6BA8-2814743DF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60982-8DCF-65F9-C456-6E75A1600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39CE-86A4-46BD-8B59-3424B9422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93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D1EE-8640-4124-40E0-F96C63D15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F65E-6040-33DB-0548-5305C7FDA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0FB63-1A00-1F78-FD71-82BA5725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7E13-7CFD-424E-9696-9ED910DABF1A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35B56-36E3-439A-C95D-2DBBD1D6F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71433-D55B-C44B-6CF3-F1F7C9EC7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39CE-86A4-46BD-8B59-3424B9422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159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B01E8-0BA8-F737-8D41-54766296B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3808F-B865-2FDD-C4FB-C2882D1A0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DA9E3-0D2D-D36A-9F6C-0518ACF0D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7E13-7CFD-424E-9696-9ED910DABF1A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A33DB-ED0D-C703-D6CC-B13654189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91DCB-2396-03CC-2C71-E7D365F6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39CE-86A4-46BD-8B59-3424B9422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99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7E6AC-7E9D-2AF0-FF49-B91092F27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5C172-10A5-AFAB-7D5B-667955524A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A3FCB-5AD3-06F0-076F-8BF6A2985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4572F-3C55-84B1-782B-50B6012CB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7E13-7CFD-424E-9696-9ED910DABF1A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4A1CE-314A-8BB3-5CAF-D601A780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4DA3E-12C1-2566-3BD9-6D98EA02B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39CE-86A4-46BD-8B59-3424B9422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85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42C27-5732-1866-024C-8922E564C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C3837-DDCB-B1E2-6ABC-F843B4719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8B0CD-4EEB-3C97-90E4-98B032895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357680-D5CB-8FC4-2B27-0DF94AE4E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EE8EB1-7265-7FE0-CF9F-51B4B7A163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7A370A-3CC6-68F5-A9B3-E53FE27E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7E13-7CFD-424E-9696-9ED910DABF1A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6168F-8B6C-7F40-B609-A9B4CF085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FEE196-8DD5-5822-6FAD-4FE788B4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39CE-86A4-46BD-8B59-3424B9422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00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8BBB0-BA35-5176-03B1-7DAC6A2B2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710271-5349-C672-BFC7-A8863253B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7E13-7CFD-424E-9696-9ED910DABF1A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725F66-04D9-7D87-DD0D-4E85CA908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E4B07-1DD4-6D0B-2F97-159D9A717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39CE-86A4-46BD-8B59-3424B9422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63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3A7C6B-7BF8-9285-A2CB-26B8DA07A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7E13-7CFD-424E-9696-9ED910DABF1A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80F58B-F6EB-26B5-AE97-93E45B678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CCF7D-B871-9A43-DC9A-87D3378C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39CE-86A4-46BD-8B59-3424B9422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00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739E0-1911-36B2-7C10-0C491BDFC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DD21F-8707-E164-BE23-4B53891B6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8CAE14-7C8D-955F-6BD5-6D41C2D06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07132-B887-55DA-472C-786885FFB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7E13-7CFD-424E-9696-9ED910DABF1A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810EA-3F42-169A-9D11-6EE7423FF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059A33-28B7-F4AC-D72F-EECBCF721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39CE-86A4-46BD-8B59-3424B9422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19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405A8-CCD0-9114-AC62-F9CF58A96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2EB260-7CDF-C1F3-A92B-0084BCC420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18157-C6F4-1479-35E3-243264756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4104F-D96D-1DAD-4F72-31218BD54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7E13-7CFD-424E-9696-9ED910DABF1A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1467D-B994-3F6E-1E38-433107F0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265F1-90BA-33D8-7DFE-154AA5537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239CE-86A4-46BD-8B59-3424B9422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726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E027C3-D3CB-C651-F20D-CBE60E1FB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6963A-64EB-C13E-1E33-16BE90F22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349A7-F062-DD52-888D-F9529EACC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E7E13-7CFD-424E-9696-9ED910DABF1A}" type="datetimeFigureOut">
              <a:rPr lang="en-GB" smtClean="0"/>
              <a:t>01/03/2024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D712E-441E-78EE-8D7B-E78EB0DD7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6993D-2FCA-8423-6082-A281752FC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239CE-86A4-46BD-8B59-3424B9422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296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tonewall.org.uk/documents/school_report_2012(2).pdf" TargetMode="External"/><Relationship Id="rId4" Type="http://schemas.openxmlformats.org/officeDocument/2006/relationships/hyperlink" Target="https://youngminds.org.uk/about-us/media-centre/mental-health-stat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spcc.org.uk/globalassets/documents/annual-reports/childline-review-under-pressure.pdf" TargetMode="External"/><Relationship Id="rId4" Type="http://schemas.openxmlformats.org/officeDocument/2006/relationships/hyperlink" Target="http://redballoonlearner.co.uk/includes/files/resources/261298927_r_ed-balloon-natcen-research-report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ditchtehlabel.org/downloads/the-annual-cyberbullying-survey-201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0825" y="1916793"/>
            <a:ext cx="5545592" cy="398272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PSHE at Magnus Academy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33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DAA2119-2183-FC48-4D1C-752096B818C3}"/>
              </a:ext>
            </a:extLst>
          </p:cNvPr>
          <p:cNvSpPr txBox="1"/>
          <p:nvPr/>
        </p:nvSpPr>
        <p:spPr>
          <a:xfrm>
            <a:off x="5634294" y="2101022"/>
            <a:ext cx="6088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We </a:t>
            </a:r>
            <a:r>
              <a:rPr lang="en-GB" sz="2000" b="1" dirty="0"/>
              <a:t>must </a:t>
            </a:r>
            <a:r>
              <a:rPr lang="en-GB" sz="2000" dirty="0"/>
              <a:t>provide the following to all pupils: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Relationships and Sex Education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Health education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1220536"/>
            <a:ext cx="6497053" cy="651846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What are the RSE requirements?</a:t>
            </a:r>
          </a:p>
        </p:txBody>
      </p:sp>
    </p:spTree>
    <p:extLst>
      <p:ext uri="{BB962C8B-B14F-4D97-AF65-F5344CB8AC3E}">
        <p14:creationId xmlns:p14="http://schemas.microsoft.com/office/powerpoint/2010/main" val="399921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742950"/>
            <a:ext cx="5545592" cy="103126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What does our curriculum look like now?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3EAF3D-2D9A-4FE4-9EBC-A0176C054ED5}"/>
              </a:ext>
            </a:extLst>
          </p:cNvPr>
          <p:cNvSpPr txBox="1"/>
          <p:nvPr/>
        </p:nvSpPr>
        <p:spPr>
          <a:xfrm>
            <a:off x="5653087" y="2202714"/>
            <a:ext cx="554559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What are your thoughts on our current curriculum for RSE and </a:t>
            </a:r>
            <a:r>
              <a:rPr lang="en-GB" altLang="en-US" sz="2000" dirty="0">
                <a:solidFill>
                  <a:srgbClr val="13263F"/>
                </a:solidFill>
              </a:rPr>
              <a:t>personal, social, health and economic (PSHE) education?</a:t>
            </a:r>
            <a:r>
              <a:rPr lang="en-GB" altLang="en-US" sz="2000" dirty="0"/>
              <a:t> Do you think this curriculum meets your child’s needs?</a:t>
            </a:r>
          </a:p>
          <a:p>
            <a:pPr marL="342900" indent="-342900" defTabSz="4572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What do we do well? What could we do better?</a:t>
            </a:r>
          </a:p>
          <a:p>
            <a:pPr marL="342900" indent="-342900" defTabSz="4572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Is there anything we’re not covering that you think we need to address?</a:t>
            </a:r>
          </a:p>
          <a:p>
            <a:pPr marL="342900" indent="-342900" defTabSz="4572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Is there something we could cover more/less?</a:t>
            </a:r>
          </a:p>
          <a:p>
            <a:pPr marL="342900" indent="-342900" defTabSz="4572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What do you think about the way we currently deliver RSE to pupils?</a:t>
            </a:r>
          </a:p>
          <a:p>
            <a:pPr marL="342900" indent="-342900" defTabSz="4572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As a parent, do you feel like you need more information or guidance on specific topics?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71666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742950"/>
            <a:ext cx="5545592" cy="103126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What does our curriculum look like now?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D7D53C-15F9-7B6C-1461-4B4FE6B45F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0670" y="2378972"/>
            <a:ext cx="9021434" cy="370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137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742950"/>
            <a:ext cx="5545592" cy="103126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What does our curriculum look like now?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5D597B-2B46-155A-596D-04133681CE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4311" y="2406619"/>
            <a:ext cx="8945223" cy="394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206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742950"/>
            <a:ext cx="5545592" cy="103126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What does our curriculum look like now?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37631C-73D6-C924-238D-95C014F65D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0670" y="2891926"/>
            <a:ext cx="8954750" cy="271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291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742950"/>
            <a:ext cx="5545592" cy="103126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What does our curriculum look like now?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41A97D-F573-F880-7497-045D19D4DC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7370" y="3429000"/>
            <a:ext cx="8935697" cy="213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23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742950"/>
            <a:ext cx="5545592" cy="103126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What does our curriculum look like now?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4492" y="2560752"/>
            <a:ext cx="1016317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650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742950"/>
            <a:ext cx="5545592" cy="570461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RSE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13812" y="2076450"/>
            <a:ext cx="72431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u="sng"/>
              <a:t>Year 7 RSE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Introduction to Puberty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Introduction to consent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Puberty 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FGM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Menstruation Wellbeing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Toxic Masculinity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457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742950"/>
            <a:ext cx="5545592" cy="570461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RSE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151871" y="2332037"/>
            <a:ext cx="844378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u="sng"/>
              <a:t>Year 8 RSE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Sexual orientation and Gender Identify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Healthy and unhealthy relationships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LGBTQi+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Consent – avoiding assumptions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Introduction to contraception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796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742950"/>
            <a:ext cx="5545592" cy="570461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RSE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390768" y="2332037"/>
            <a:ext cx="78012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u="sng"/>
              <a:t>Year 9 RSE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FGM and the Law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Freedom and capacity to consent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Role of intimacy and pleasure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Contraception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Managing the end of relationships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65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1122364"/>
            <a:ext cx="5545592" cy="651846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What is PSHE?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9B31AF-E043-B6E4-2849-82AF3FA7D750}"/>
              </a:ext>
            </a:extLst>
          </p:cNvPr>
          <p:cNvSpPr txBox="1"/>
          <p:nvPr/>
        </p:nvSpPr>
        <p:spPr>
          <a:xfrm>
            <a:off x="5653087" y="2041468"/>
            <a:ext cx="55455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PSHE – Personal, Social, Health, Economics Education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Personal – to do with ourselves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Social – to do with our Interactions and relationships with others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Health – all about looking after our bodies, mentally and physically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Economics – all about managing our money</a:t>
            </a:r>
          </a:p>
        </p:txBody>
      </p:sp>
    </p:spTree>
    <p:extLst>
      <p:ext uri="{BB962C8B-B14F-4D97-AF65-F5344CB8AC3E}">
        <p14:creationId xmlns:p14="http://schemas.microsoft.com/office/powerpoint/2010/main" val="106254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742950"/>
            <a:ext cx="5545592" cy="570461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RSE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991758" y="2363849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u="sng" dirty="0"/>
              <a:t>RSE Year 10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FGM and the Law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Impact of pornography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Love and abuse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Pressure, persuasion and coercion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Sex</a:t>
            </a:r>
            <a:r>
              <a:rPr lang="en-GB" dirty="0">
                <a:solidFill>
                  <a:prstClr val="black"/>
                </a:solidFill>
              </a:rPr>
              <a:t>ualisation</a:t>
            </a:r>
            <a:r>
              <a:rPr lang="en-GB" dirty="0"/>
              <a:t> and the media</a:t>
            </a:r>
          </a:p>
        </p:txBody>
      </p:sp>
    </p:spTree>
    <p:extLst>
      <p:ext uri="{BB962C8B-B14F-4D97-AF65-F5344CB8AC3E}">
        <p14:creationId xmlns:p14="http://schemas.microsoft.com/office/powerpoint/2010/main" val="2637671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742950"/>
            <a:ext cx="5545592" cy="570461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RSE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13812" y="2076450"/>
            <a:ext cx="72431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u="sng" dirty="0"/>
              <a:t>Year 11 RSE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Alcohol and Bad Choices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Importance of Sexual Health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Revisiting Contraception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Revisiting STI’s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Respect and Relationships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Fertility and what impacts it</a:t>
            </a:r>
          </a:p>
        </p:txBody>
      </p:sp>
    </p:spTree>
    <p:extLst>
      <p:ext uri="{BB962C8B-B14F-4D97-AF65-F5344CB8AC3E}">
        <p14:creationId xmlns:p14="http://schemas.microsoft.com/office/powerpoint/2010/main" val="2025982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742950"/>
            <a:ext cx="5545592" cy="1031260"/>
          </a:xfrm>
        </p:spPr>
        <p:txBody>
          <a:bodyPr>
            <a:normAutofit/>
          </a:bodyPr>
          <a:lstStyle/>
          <a:p>
            <a:r>
              <a:rPr lang="en-GB" sz="3600" dirty="0"/>
              <a:t>What happens next?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3EAF3D-2D9A-4FE4-9EBC-A0176C054ED5}"/>
              </a:ext>
            </a:extLst>
          </p:cNvPr>
          <p:cNvSpPr txBox="1"/>
          <p:nvPr/>
        </p:nvSpPr>
        <p:spPr>
          <a:xfrm>
            <a:off x="5653086" y="2076450"/>
            <a:ext cx="653891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2000" dirty="0"/>
              <a:t>We’re also getting feedback from:</a:t>
            </a:r>
            <a:endParaRPr lang="en-GB" altLang="en-US" sz="2000" dirty="0"/>
          </a:p>
          <a:p>
            <a:pPr marL="800100" lvl="1" indent="-342900" defTabSz="457200">
              <a:buFontTx/>
              <a:buBlip>
                <a:blip r:embed="rId4"/>
              </a:buBlip>
              <a:defRPr/>
            </a:pPr>
            <a:r>
              <a:rPr lang="en-GB" altLang="en-US" sz="2000" dirty="0"/>
              <a:t>Staff</a:t>
            </a:r>
          </a:p>
          <a:p>
            <a:pPr marL="800100" lvl="1" indent="-342900" defTabSz="457200">
              <a:buFontTx/>
              <a:buBlip>
                <a:blip r:embed="rId4"/>
              </a:buBlip>
              <a:defRPr/>
            </a:pPr>
            <a:r>
              <a:rPr lang="en-GB" altLang="en-US" sz="2000" dirty="0"/>
              <a:t>Pupils</a:t>
            </a:r>
          </a:p>
          <a:p>
            <a:pPr marL="800100" lvl="1" indent="-342900" defTabSz="457200">
              <a:buFontTx/>
              <a:buBlip>
                <a:blip r:embed="rId4"/>
              </a:buBlip>
              <a:defRPr/>
            </a:pPr>
            <a:r>
              <a:rPr lang="en-GB" altLang="en-US" sz="2000" dirty="0"/>
              <a:t>Governors</a:t>
            </a:r>
          </a:p>
          <a:p>
            <a:pPr marL="342900" indent="-342900" defTabSz="457200">
              <a:buFontTx/>
              <a:buBlip>
                <a:blip r:embed="rId4"/>
              </a:buBlip>
              <a:defRPr/>
            </a:pPr>
            <a:endParaRPr lang="en-GB" altLang="en-US" sz="2000" dirty="0"/>
          </a:p>
          <a:p>
            <a:pPr>
              <a:defRPr/>
            </a:pPr>
            <a:r>
              <a:rPr lang="en-GB" sz="2000" dirty="0"/>
              <a:t>Once we’ve considered all the feedback, we’ll draft an updated RSE policy, which will set out our proposed curriculum. </a:t>
            </a:r>
          </a:p>
          <a:p>
            <a:pPr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There will be a formal consultation period before the updated policy is approved. </a:t>
            </a:r>
          </a:p>
          <a:p>
            <a:pPr>
              <a:defRPr/>
            </a:pPr>
            <a:endParaRPr lang="en-GB" sz="2000" dirty="0"/>
          </a:p>
          <a:p>
            <a:pPr>
              <a:defRPr/>
            </a:pPr>
            <a:endParaRPr lang="en-GB" sz="2000" dirty="0"/>
          </a:p>
          <a:p>
            <a:pPr>
              <a:defRPr/>
            </a:pPr>
            <a:r>
              <a:rPr lang="en-US" altLang="en-US" sz="2000" dirty="0">
                <a:solidFill>
                  <a:srgbClr val="12263F"/>
                </a:solidFill>
                <a:highlight>
                  <a:srgbClr val="FFFF00"/>
                </a:highlight>
                <a:ea typeface="Arial" panose="020B0604020202020204" pitchFamily="34" charset="0"/>
                <a:cs typeface="Times New Roman" panose="02020603050405020304" pitchFamily="18" charset="0"/>
              </a:rPr>
              <a:t>Explain how the policy consultation will work. For instance: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rgbClr val="12263F"/>
                </a:solidFill>
                <a:highlight>
                  <a:srgbClr val="FFFF00"/>
                </a:highlight>
                <a:ea typeface="Arial" panose="020B0604020202020204" pitchFamily="34" charset="0"/>
                <a:cs typeface="Times New Roman" panose="02020603050405020304" pitchFamily="18" charset="0"/>
              </a:rPr>
              <a:t>We’ll post the draft policy on our website, and send you an email letting you know how you can feed back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rgbClr val="12263F"/>
                </a:solidFill>
                <a:highlight>
                  <a:srgbClr val="FFFF00"/>
                </a:highlight>
                <a:ea typeface="Arial" panose="020B0604020202020204" pitchFamily="34" charset="0"/>
                <a:cs typeface="Times New Roman" panose="02020603050405020304" pitchFamily="18" charset="0"/>
              </a:rPr>
              <a:t>We’ll send a copy of the draft policy home with your child, along with a letter explaining how to send us your feedback</a:t>
            </a:r>
            <a:endParaRPr lang="en-GB" sz="2000" dirty="0">
              <a:solidFill>
                <a:srgbClr val="12263F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defRPr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8440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1122364"/>
            <a:ext cx="5545592" cy="651846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Why study PSHE?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9B31AF-E043-B6E4-2849-82AF3FA7D750}"/>
              </a:ext>
            </a:extLst>
          </p:cNvPr>
          <p:cNvSpPr txBox="1"/>
          <p:nvPr/>
        </p:nvSpPr>
        <p:spPr>
          <a:xfrm>
            <a:off x="5661591" y="2455864"/>
            <a:ext cx="55455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It allows students to gain </a:t>
            </a:r>
            <a:r>
              <a:rPr lang="en-GB" sz="2200" b="1" dirty="0"/>
              <a:t>knowledge and understanding </a:t>
            </a:r>
            <a:r>
              <a:rPr lang="en-GB" sz="2200" dirty="0"/>
              <a:t>of how to </a:t>
            </a:r>
            <a:r>
              <a:rPr lang="en-GB" sz="2200" b="1" dirty="0"/>
              <a:t>manage their lives now and in the future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It gives students a platform to </a:t>
            </a:r>
            <a:r>
              <a:rPr lang="en-GB" sz="2200" b="1" dirty="0"/>
              <a:t>discuss and explore issues and challenges that they face </a:t>
            </a:r>
            <a:r>
              <a:rPr lang="en-GB" sz="2200" dirty="0"/>
              <a:t>on </a:t>
            </a:r>
            <a:r>
              <a:rPr lang="en-GB" sz="2200" b="1" dirty="0"/>
              <a:t>a day to day </a:t>
            </a:r>
            <a:r>
              <a:rPr lang="en-GB" sz="2200" dirty="0"/>
              <a:t>basis in a safe and secure environment</a:t>
            </a:r>
          </a:p>
        </p:txBody>
      </p:sp>
    </p:spTree>
    <p:extLst>
      <p:ext uri="{BB962C8B-B14F-4D97-AF65-F5344CB8AC3E}">
        <p14:creationId xmlns:p14="http://schemas.microsoft.com/office/powerpoint/2010/main" val="247591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1122364"/>
            <a:ext cx="5545592" cy="651846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Why study PSHE?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9B31AF-E043-B6E4-2849-82AF3FA7D750}"/>
              </a:ext>
            </a:extLst>
          </p:cNvPr>
          <p:cNvSpPr txBox="1"/>
          <p:nvPr/>
        </p:nvSpPr>
        <p:spPr>
          <a:xfrm>
            <a:off x="5661591" y="2455864"/>
            <a:ext cx="554559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It allows students to make </a:t>
            </a:r>
            <a:r>
              <a:rPr lang="en-GB" sz="2200" b="1" dirty="0"/>
              <a:t>informed choices</a:t>
            </a:r>
            <a:r>
              <a:rPr lang="en-GB" sz="2200" dirty="0"/>
              <a:t> to help them </a:t>
            </a:r>
            <a:r>
              <a:rPr lang="en-GB" sz="2200" b="1" dirty="0"/>
              <a:t>stay healthy and safe</a:t>
            </a:r>
            <a:r>
              <a:rPr lang="en-GB" sz="2200" dirty="0"/>
              <a:t> in today’s society.</a:t>
            </a:r>
            <a:endParaRPr lang="en-GB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It fulfils the schools obligation to </a:t>
            </a:r>
            <a:r>
              <a:rPr lang="en-GB" sz="2200" b="1" dirty="0"/>
              <a:t>encourage the spiritual, moral, cultural, mental and physical development of pupils.</a:t>
            </a:r>
          </a:p>
        </p:txBody>
      </p:sp>
    </p:spTree>
    <p:extLst>
      <p:ext uri="{BB962C8B-B14F-4D97-AF65-F5344CB8AC3E}">
        <p14:creationId xmlns:p14="http://schemas.microsoft.com/office/powerpoint/2010/main" val="300736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408" y="1122364"/>
            <a:ext cx="5545592" cy="651846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8E55-AFA5-5261-F010-31FC7ECD89E7}"/>
              </a:ext>
            </a:extLst>
          </p:cNvPr>
          <p:cNvSpPr txBox="1"/>
          <p:nvPr/>
        </p:nvSpPr>
        <p:spPr>
          <a:xfrm>
            <a:off x="5661591" y="2455864"/>
            <a:ext cx="55455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We want to:</a:t>
            </a:r>
          </a:p>
          <a:p>
            <a:endParaRPr lang="en-GB" sz="2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dirty="0"/>
              <a:t>Explain our requirements for RSE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dirty="0"/>
              <a:t>Explain how we currently teach RSE, and get your views on how well this curriculum works.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dirty="0"/>
              <a:t>Get your views on what you think our RSE curriculum should cover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200" dirty="0"/>
              <a:t>Explain how we’ll develop our updated curriculum.</a:t>
            </a:r>
          </a:p>
        </p:txBody>
      </p:sp>
    </p:spTree>
    <p:extLst>
      <p:ext uri="{BB962C8B-B14F-4D97-AF65-F5344CB8AC3E}">
        <p14:creationId xmlns:p14="http://schemas.microsoft.com/office/powerpoint/2010/main" val="329333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9B31AF-E043-B6E4-2849-82AF3FA7D750}"/>
              </a:ext>
            </a:extLst>
          </p:cNvPr>
          <p:cNvSpPr txBox="1"/>
          <p:nvPr/>
        </p:nvSpPr>
        <p:spPr>
          <a:xfrm>
            <a:off x="5653087" y="2698859"/>
            <a:ext cx="554559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The following slides show several statistical data of issues students are faced with daily that PSHE hopes to address and empower students to deal with.</a:t>
            </a:r>
            <a:endParaRPr lang="en-GB" sz="30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9929" y="1072034"/>
            <a:ext cx="6375325" cy="651846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Why is PSHE/RSE so important?</a:t>
            </a:r>
          </a:p>
        </p:txBody>
      </p:sp>
    </p:spTree>
    <p:extLst>
      <p:ext uri="{BB962C8B-B14F-4D97-AF65-F5344CB8AC3E}">
        <p14:creationId xmlns:p14="http://schemas.microsoft.com/office/powerpoint/2010/main" val="151723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9B31AF-E043-B6E4-2849-82AF3FA7D750}"/>
              </a:ext>
            </a:extLst>
          </p:cNvPr>
          <p:cNvSpPr txBox="1"/>
          <p:nvPr/>
        </p:nvSpPr>
        <p:spPr>
          <a:xfrm>
            <a:off x="5246687" y="2070894"/>
            <a:ext cx="55455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1 in 3 adult mental health conditions relate directly to adverse childhood experiences</a:t>
            </a:r>
          </a:p>
          <a:p>
            <a:r>
              <a:rPr lang="en-GB" sz="2200" b="1" dirty="0">
                <a:hlinkClick r:id="rId4"/>
              </a:rPr>
              <a:t>https://youngminds.org.uk/about-us/media-centre/mental-health-stats/</a:t>
            </a:r>
            <a:r>
              <a:rPr lang="en-GB" sz="2200" b="1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9929" y="1072034"/>
            <a:ext cx="6375325" cy="651846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Why is PSHE/RSE so important?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9B31AF-E043-B6E4-2849-82AF3FA7D750}"/>
              </a:ext>
            </a:extLst>
          </p:cNvPr>
          <p:cNvSpPr txBox="1"/>
          <p:nvPr/>
        </p:nvSpPr>
        <p:spPr>
          <a:xfrm>
            <a:off x="5246687" y="3944596"/>
            <a:ext cx="55455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96% of gay pupils hear homophobic remarks such as ‘poof’ or ‘</a:t>
            </a:r>
            <a:r>
              <a:rPr lang="en-GB" sz="2200" dirty="0" err="1"/>
              <a:t>lezza</a:t>
            </a:r>
            <a:r>
              <a:rPr lang="en-GB" sz="2200" dirty="0"/>
              <a:t>’ used in school. Almost all (99%) hear phrases such as ‘that’s so gay’ or ‘you’re so gay’ in school</a:t>
            </a:r>
          </a:p>
          <a:p>
            <a:r>
              <a:rPr lang="en-GB" sz="2200" b="1" dirty="0">
                <a:hlinkClick r:id="rId5"/>
              </a:rPr>
              <a:t>https://www.stonewall.org.uk/documents/school_report_2012%282%29.pdf</a:t>
            </a:r>
            <a:r>
              <a:rPr lang="en-GB" sz="2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051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9B31AF-E043-B6E4-2849-82AF3FA7D750}"/>
              </a:ext>
            </a:extLst>
          </p:cNvPr>
          <p:cNvSpPr txBox="1"/>
          <p:nvPr/>
        </p:nvSpPr>
        <p:spPr>
          <a:xfrm>
            <a:off x="5246687" y="2070894"/>
            <a:ext cx="55455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More than 16,000 young people are absent from school because of bullying.</a:t>
            </a:r>
          </a:p>
          <a:p>
            <a:r>
              <a:rPr lang="en-GB" sz="2200" b="1" dirty="0">
                <a:hlinkClick r:id="rId4"/>
              </a:rPr>
              <a:t>http://redballoonlearner.co.uk/includes/files/resources/261298927_r_ed-balloon-natcen-research-report.pdf</a:t>
            </a:r>
            <a:r>
              <a:rPr lang="en-GB" sz="2200" b="1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9929" y="1072034"/>
            <a:ext cx="6375325" cy="651846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Why is PSHE/RSE so important?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9B31AF-E043-B6E4-2849-82AF3FA7D750}"/>
              </a:ext>
            </a:extLst>
          </p:cNvPr>
          <p:cNvSpPr txBox="1"/>
          <p:nvPr/>
        </p:nvSpPr>
        <p:spPr>
          <a:xfrm>
            <a:off x="5246687" y="4227548"/>
            <a:ext cx="55455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60% of 13 to 18 year olds have been asked for a sexual image or video of themselves</a:t>
            </a:r>
          </a:p>
          <a:p>
            <a:r>
              <a:rPr lang="en-GB" sz="2200" b="1" dirty="0">
                <a:hlinkClick r:id="rId5"/>
              </a:rPr>
              <a:t>http://www.nspcc.org.uk/globalassets/documents/annual-reports/childline-review-under-pressure.pdf</a:t>
            </a:r>
            <a:r>
              <a:rPr lang="en-GB" sz="2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419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254" y="310242"/>
            <a:ext cx="1466850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33" y="310242"/>
            <a:ext cx="4943475" cy="641440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9B31AF-E043-B6E4-2849-82AF3FA7D750}"/>
              </a:ext>
            </a:extLst>
          </p:cNvPr>
          <p:cNvSpPr txBox="1"/>
          <p:nvPr/>
        </p:nvSpPr>
        <p:spPr>
          <a:xfrm>
            <a:off x="5246687" y="2070894"/>
            <a:ext cx="55455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More than 1 in 7 surveyed children aged 11 – 18 (15%) say they have been asked to send self-generated images and sexual messages</a:t>
            </a:r>
          </a:p>
          <a:p>
            <a:r>
              <a:rPr lang="en-GB" sz="2200" b="1" u="sng" dirty="0">
                <a:solidFill>
                  <a:schemeClr val="accent1"/>
                </a:solidFill>
              </a:rPr>
              <a:t>NSPCC (2018) </a:t>
            </a:r>
            <a:r>
              <a:rPr lang="en-GB" sz="2200" b="1" u="sng" dirty="0" err="1">
                <a:solidFill>
                  <a:schemeClr val="accent1"/>
                </a:solidFill>
              </a:rPr>
              <a:t>NetAware</a:t>
            </a:r>
            <a:r>
              <a:rPr lang="en-GB" sz="2200" b="1" u="sng" dirty="0">
                <a:solidFill>
                  <a:schemeClr val="accent1"/>
                </a:solidFill>
              </a:rPr>
              <a:t> research on file with the NSPCC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9929" y="1072034"/>
            <a:ext cx="6375325" cy="651846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Why is PSHE/RSE so important?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9B31AF-E043-B6E4-2849-82AF3FA7D750}"/>
              </a:ext>
            </a:extLst>
          </p:cNvPr>
          <p:cNvSpPr txBox="1"/>
          <p:nvPr/>
        </p:nvSpPr>
        <p:spPr>
          <a:xfrm>
            <a:off x="5246687" y="4227548"/>
            <a:ext cx="55455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7 in 10 young people aged between 13 and 22 have been a victim of cyberbullying</a:t>
            </a:r>
          </a:p>
          <a:p>
            <a:r>
              <a:rPr lang="en-GB" sz="2200" b="1" dirty="0">
                <a:hlinkClick r:id="rId4"/>
              </a:rPr>
              <a:t>http://www.ditchtehlabel.org/downloads/the-annual-cyberbullying-survey-2013.pdf</a:t>
            </a:r>
            <a:r>
              <a:rPr lang="en-GB" sz="2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651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867</Words>
  <Application>Microsoft Office PowerPoint</Application>
  <PresentationFormat>Widescreen</PresentationFormat>
  <Paragraphs>110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PSHE at Magnus Academy  </vt:lpstr>
      <vt:lpstr>What is PSHE?</vt:lpstr>
      <vt:lpstr>Why study PSHE?</vt:lpstr>
      <vt:lpstr>Why study PSHE?</vt:lpstr>
      <vt:lpstr>Objectives</vt:lpstr>
      <vt:lpstr>Why is PSHE/RSE so important?</vt:lpstr>
      <vt:lpstr>Why is PSHE/RSE so important?</vt:lpstr>
      <vt:lpstr>Why is PSHE/RSE so important?</vt:lpstr>
      <vt:lpstr>Why is PSHE/RSE so important?</vt:lpstr>
      <vt:lpstr>What are the RSE requirements?</vt:lpstr>
      <vt:lpstr>What does our curriculum look like now?</vt:lpstr>
      <vt:lpstr>What does our curriculum look like now?</vt:lpstr>
      <vt:lpstr>What does our curriculum look like now?</vt:lpstr>
      <vt:lpstr>What does our curriculum look like now?</vt:lpstr>
      <vt:lpstr>What does our curriculum look like now?</vt:lpstr>
      <vt:lpstr>What does our curriculum look like now?</vt:lpstr>
      <vt:lpstr>RSE</vt:lpstr>
      <vt:lpstr>RSE</vt:lpstr>
      <vt:lpstr>RSE</vt:lpstr>
      <vt:lpstr>RSE</vt:lpstr>
      <vt:lpstr>RSE</vt:lpstr>
      <vt:lpstr>What happens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PSHE @ Magnus Academy  By John Trevatt</dc:title>
  <dc:creator>J Trevatt</dc:creator>
  <cp:lastModifiedBy>L Chick</cp:lastModifiedBy>
  <cp:revision>31</cp:revision>
  <dcterms:created xsi:type="dcterms:W3CDTF">2023-03-15T19:31:19Z</dcterms:created>
  <dcterms:modified xsi:type="dcterms:W3CDTF">2024-03-01T13:38:09Z</dcterms:modified>
</cp:coreProperties>
</file>